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66" r:id="rId4"/>
    <p:sldId id="278" r:id="rId5"/>
    <p:sldId id="279" r:id="rId6"/>
    <p:sldId id="281" r:id="rId7"/>
    <p:sldId id="282" r:id="rId8"/>
    <p:sldId id="283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nneth Lane" initials="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A8BD"/>
    <a:srgbClr val="135656"/>
    <a:srgbClr val="1F7495"/>
    <a:srgbClr val="881F0C"/>
    <a:srgbClr val="E3120B"/>
    <a:srgbClr val="79878E"/>
    <a:srgbClr val="12121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92" autoAdjust="0"/>
    <p:restoredTop sz="99438" autoAdjust="0"/>
  </p:normalViewPr>
  <p:slideViewPr>
    <p:cSldViewPr snapToGrid="0" snapToObjects="1">
      <p:cViewPr>
        <p:scale>
          <a:sx n="90" d="100"/>
          <a:sy n="90" d="100"/>
        </p:scale>
        <p:origin x="-192" y="-72"/>
      </p:cViewPr>
      <p:guideLst>
        <p:guide orient="horz" pos="2160"/>
        <p:guide orient="horz" pos="38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69CE0-D6F7-4D14-BF6F-AFB08B4B2EDE}" type="doc">
      <dgm:prSet loTypeId="urn:microsoft.com/office/officeart/2005/8/layout/gear1" loCatId="cycle" qsTypeId="urn:microsoft.com/office/officeart/2005/8/quickstyle/simple1" qsCatId="simple" csTypeId="urn:microsoft.com/office/officeart/2005/8/colors/accent0_2" csCatId="mainScheme" phldr="1"/>
      <dgm:spPr/>
    </dgm:pt>
    <dgm:pt modelId="{28749833-7BFC-49E0-84A2-1A65DFDA8238}">
      <dgm:prSet phldrT="[Text]" custT="1"/>
      <dgm:spPr/>
      <dgm:t>
        <a:bodyPr/>
        <a:lstStyle/>
        <a:p>
          <a:r>
            <a:rPr lang="en-GB" sz="1100" b="1" dirty="0" smtClean="0">
              <a:latin typeface="Arial" panose="020B0604020202020204" pitchFamily="34" charset="0"/>
              <a:cs typeface="Arial" panose="020B0604020202020204" pitchFamily="34" charset="0"/>
            </a:rPr>
            <a:t>Family friendly policies</a:t>
          </a:r>
          <a:endParaRPr lang="en-GB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AC7954-A6DA-4CF7-A47B-75F59767B69B}" type="parTrans" cxnId="{3D639C3B-FE82-43AD-83CB-7F6B2666768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26BF58-CC7F-4F46-A290-1076C2717366}" type="sibTrans" cxnId="{3D639C3B-FE82-43AD-83CB-7F6B26667682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AA520D-A636-427F-A943-83749CCB0287}">
      <dgm:prSet phldrT="[Text]" custT="1"/>
      <dgm:spPr/>
      <dgm:t>
        <a:bodyPr/>
        <a:lstStyle/>
        <a:p>
          <a:r>
            <a:rPr lang="en-GB" sz="1100" b="1" dirty="0" smtClean="0">
              <a:latin typeface="Arial" panose="020B0604020202020204" pitchFamily="34" charset="0"/>
              <a:cs typeface="Arial" panose="020B0604020202020204" pitchFamily="34" charset="0"/>
            </a:rPr>
            <a:t>Awareness and access</a:t>
          </a:r>
          <a:endParaRPr lang="en-GB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668225-CC1A-424A-B023-1926F298001D}" type="parTrans" cxnId="{A459F373-D0A5-472D-A80B-7980D3D8FB2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FFC631-A280-48BA-984E-0FD0DA240DC4}" type="sibTrans" cxnId="{A459F373-D0A5-472D-A80B-7980D3D8FB2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A6FF36-769D-452A-B587-433C7E7CB95E}">
      <dgm:prSet phldrT="[Text]" custT="1"/>
      <dgm:spPr/>
      <dgm:t>
        <a:bodyPr/>
        <a:lstStyle/>
        <a:p>
          <a:r>
            <a:rPr lang="en-GB" sz="1100" b="1" dirty="0" smtClean="0">
              <a:latin typeface="Arial" panose="020B0604020202020204" pitchFamily="34" charset="0"/>
              <a:cs typeface="Arial" panose="020B0604020202020204" pitchFamily="34" charset="0"/>
            </a:rPr>
            <a:t>Financial relief</a:t>
          </a:r>
          <a:endParaRPr lang="en-GB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E17832-6BB4-4B95-9B4A-8FDBCA5E90DC}" type="parTrans" cxnId="{FC80EF67-CB10-47FA-9937-AE8A29FEE050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F1C16F-D215-4D75-8AF9-C5D3D1A8AB97}" type="sibTrans" cxnId="{FC80EF67-CB10-47FA-9937-AE8A29FEE050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5FB864-9837-4B9F-9F87-C2D664AA5070}" type="pres">
      <dgm:prSet presAssocID="{D6A69CE0-D6F7-4D14-BF6F-AFB08B4B2ED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75F0173-FD31-4D97-AC50-F98E99E6229A}" type="pres">
      <dgm:prSet presAssocID="{28749833-7BFC-49E0-84A2-1A65DFDA823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6D20D5-C0F9-44A0-BB23-65CC67FD791B}" type="pres">
      <dgm:prSet presAssocID="{28749833-7BFC-49E0-84A2-1A65DFDA8238}" presName="gear1srcNode" presStyleLbl="node1" presStyleIdx="0" presStyleCnt="3"/>
      <dgm:spPr/>
      <dgm:t>
        <a:bodyPr/>
        <a:lstStyle/>
        <a:p>
          <a:endParaRPr lang="en-GB"/>
        </a:p>
      </dgm:t>
    </dgm:pt>
    <dgm:pt modelId="{0997145E-F309-4EB0-A3FB-D2B3CF15867B}" type="pres">
      <dgm:prSet presAssocID="{28749833-7BFC-49E0-84A2-1A65DFDA8238}" presName="gear1dstNode" presStyleLbl="node1" presStyleIdx="0" presStyleCnt="3"/>
      <dgm:spPr/>
      <dgm:t>
        <a:bodyPr/>
        <a:lstStyle/>
        <a:p>
          <a:endParaRPr lang="en-GB"/>
        </a:p>
      </dgm:t>
    </dgm:pt>
    <dgm:pt modelId="{63ED7B3A-002E-4F23-8364-AD4DDBD597A9}" type="pres">
      <dgm:prSet presAssocID="{EAAA520D-A636-427F-A943-83749CCB028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DC4160-E6D8-4B04-BB08-8353E323051C}" type="pres">
      <dgm:prSet presAssocID="{EAAA520D-A636-427F-A943-83749CCB0287}" presName="gear2srcNode" presStyleLbl="node1" presStyleIdx="1" presStyleCnt="3"/>
      <dgm:spPr/>
      <dgm:t>
        <a:bodyPr/>
        <a:lstStyle/>
        <a:p>
          <a:endParaRPr lang="en-GB"/>
        </a:p>
      </dgm:t>
    </dgm:pt>
    <dgm:pt modelId="{1D4BC1FA-9358-4845-9CFE-36C9630EA9ED}" type="pres">
      <dgm:prSet presAssocID="{EAAA520D-A636-427F-A943-83749CCB0287}" presName="gear2dstNode" presStyleLbl="node1" presStyleIdx="1" presStyleCnt="3"/>
      <dgm:spPr/>
      <dgm:t>
        <a:bodyPr/>
        <a:lstStyle/>
        <a:p>
          <a:endParaRPr lang="en-GB"/>
        </a:p>
      </dgm:t>
    </dgm:pt>
    <dgm:pt modelId="{29925343-E125-414F-92B4-4B0B3C3B3BA7}" type="pres">
      <dgm:prSet presAssocID="{5FA6FF36-769D-452A-B587-433C7E7CB95E}" presName="gear3" presStyleLbl="node1" presStyleIdx="2" presStyleCnt="3"/>
      <dgm:spPr/>
      <dgm:t>
        <a:bodyPr/>
        <a:lstStyle/>
        <a:p>
          <a:endParaRPr lang="en-GB"/>
        </a:p>
      </dgm:t>
    </dgm:pt>
    <dgm:pt modelId="{78D238EE-7C2D-48BE-B345-896F48B892F6}" type="pres">
      <dgm:prSet presAssocID="{5FA6FF36-769D-452A-B587-433C7E7CB95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78CD7E-6994-44FD-AB9B-8DC3FCD58662}" type="pres">
      <dgm:prSet presAssocID="{5FA6FF36-769D-452A-B587-433C7E7CB95E}" presName="gear3srcNode" presStyleLbl="node1" presStyleIdx="2" presStyleCnt="3"/>
      <dgm:spPr/>
      <dgm:t>
        <a:bodyPr/>
        <a:lstStyle/>
        <a:p>
          <a:endParaRPr lang="en-GB"/>
        </a:p>
      </dgm:t>
    </dgm:pt>
    <dgm:pt modelId="{59560DF7-F5D0-4532-9DC7-21E68D1BE363}" type="pres">
      <dgm:prSet presAssocID="{5FA6FF36-769D-452A-B587-433C7E7CB95E}" presName="gear3dstNode" presStyleLbl="node1" presStyleIdx="2" presStyleCnt="3"/>
      <dgm:spPr/>
      <dgm:t>
        <a:bodyPr/>
        <a:lstStyle/>
        <a:p>
          <a:endParaRPr lang="en-GB"/>
        </a:p>
      </dgm:t>
    </dgm:pt>
    <dgm:pt modelId="{D7C0589B-1528-4D4D-BCCC-CA361CE074D5}" type="pres">
      <dgm:prSet presAssocID="{8F26BF58-CC7F-4F46-A290-1076C2717366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5ECE9C63-46CF-4CCC-B51F-6099FFAA9109}" type="pres">
      <dgm:prSet presAssocID="{BCFFC631-A280-48BA-984E-0FD0DA240DC4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CF6FF422-D9F8-4714-84FB-2D0818B4A8C2}" type="pres">
      <dgm:prSet presAssocID="{DBF1C16F-D215-4D75-8AF9-C5D3D1A8AB97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18DC4713-8287-41A3-A73A-2E2B64A16E6C}" type="presOf" srcId="{BCFFC631-A280-48BA-984E-0FD0DA240DC4}" destId="{5ECE9C63-46CF-4CCC-B51F-6099FFAA9109}" srcOrd="0" destOrd="0" presId="urn:microsoft.com/office/officeart/2005/8/layout/gear1"/>
    <dgm:cxn modelId="{A459F373-D0A5-472D-A80B-7980D3D8FB2D}" srcId="{D6A69CE0-D6F7-4D14-BF6F-AFB08B4B2EDE}" destId="{EAAA520D-A636-427F-A943-83749CCB0287}" srcOrd="1" destOrd="0" parTransId="{C4668225-CC1A-424A-B023-1926F298001D}" sibTransId="{BCFFC631-A280-48BA-984E-0FD0DA240DC4}"/>
    <dgm:cxn modelId="{4802EC0F-5FD6-4B0A-8BFB-F128CE261AB2}" type="presOf" srcId="{28749833-7BFC-49E0-84A2-1A65DFDA8238}" destId="{0997145E-F309-4EB0-A3FB-D2B3CF15867B}" srcOrd="2" destOrd="0" presId="urn:microsoft.com/office/officeart/2005/8/layout/gear1"/>
    <dgm:cxn modelId="{9014710F-4DC0-4FD5-A631-43DD4C87B153}" type="presOf" srcId="{EAAA520D-A636-427F-A943-83749CCB0287}" destId="{63ED7B3A-002E-4F23-8364-AD4DDBD597A9}" srcOrd="0" destOrd="0" presId="urn:microsoft.com/office/officeart/2005/8/layout/gear1"/>
    <dgm:cxn modelId="{F24C6B30-5230-4344-B20D-399257F8115D}" type="presOf" srcId="{EAAA520D-A636-427F-A943-83749CCB0287}" destId="{1D4BC1FA-9358-4845-9CFE-36C9630EA9ED}" srcOrd="2" destOrd="0" presId="urn:microsoft.com/office/officeart/2005/8/layout/gear1"/>
    <dgm:cxn modelId="{DB57E61B-495A-460D-A6E0-32AAA74B10B0}" type="presOf" srcId="{5FA6FF36-769D-452A-B587-433C7E7CB95E}" destId="{78D238EE-7C2D-48BE-B345-896F48B892F6}" srcOrd="1" destOrd="0" presId="urn:microsoft.com/office/officeart/2005/8/layout/gear1"/>
    <dgm:cxn modelId="{FC80EF67-CB10-47FA-9937-AE8A29FEE050}" srcId="{D6A69CE0-D6F7-4D14-BF6F-AFB08B4B2EDE}" destId="{5FA6FF36-769D-452A-B587-433C7E7CB95E}" srcOrd="2" destOrd="0" parTransId="{A8E17832-6BB4-4B95-9B4A-8FDBCA5E90DC}" sibTransId="{DBF1C16F-D215-4D75-8AF9-C5D3D1A8AB97}"/>
    <dgm:cxn modelId="{8535A275-E093-4526-8F11-6AD41381F3E7}" type="presOf" srcId="{5FA6FF36-769D-452A-B587-433C7E7CB95E}" destId="{29925343-E125-414F-92B4-4B0B3C3B3BA7}" srcOrd="0" destOrd="0" presId="urn:microsoft.com/office/officeart/2005/8/layout/gear1"/>
    <dgm:cxn modelId="{23845395-644F-4F9D-A2ED-A3A788ED51FB}" type="presOf" srcId="{8F26BF58-CC7F-4F46-A290-1076C2717366}" destId="{D7C0589B-1528-4D4D-BCCC-CA361CE074D5}" srcOrd="0" destOrd="0" presId="urn:microsoft.com/office/officeart/2005/8/layout/gear1"/>
    <dgm:cxn modelId="{64A6E209-3367-431B-ABA6-15C09EF79444}" type="presOf" srcId="{5FA6FF36-769D-452A-B587-433C7E7CB95E}" destId="{59560DF7-F5D0-4532-9DC7-21E68D1BE363}" srcOrd="3" destOrd="0" presId="urn:microsoft.com/office/officeart/2005/8/layout/gear1"/>
    <dgm:cxn modelId="{5BCA2716-FE20-4E6E-91A5-5B90B54BD559}" type="presOf" srcId="{5FA6FF36-769D-452A-B587-433C7E7CB95E}" destId="{7178CD7E-6994-44FD-AB9B-8DC3FCD58662}" srcOrd="2" destOrd="0" presId="urn:microsoft.com/office/officeart/2005/8/layout/gear1"/>
    <dgm:cxn modelId="{EB54B859-C5F8-4696-845A-B7F736D0A41C}" type="presOf" srcId="{28749833-7BFC-49E0-84A2-1A65DFDA8238}" destId="{E76D20D5-C0F9-44A0-BB23-65CC67FD791B}" srcOrd="1" destOrd="0" presId="urn:microsoft.com/office/officeart/2005/8/layout/gear1"/>
    <dgm:cxn modelId="{ACC18FE7-FE4D-4CCD-AFAA-B26C8C2EB42E}" type="presOf" srcId="{EAAA520D-A636-427F-A943-83749CCB0287}" destId="{1ADC4160-E6D8-4B04-BB08-8353E323051C}" srcOrd="1" destOrd="0" presId="urn:microsoft.com/office/officeart/2005/8/layout/gear1"/>
    <dgm:cxn modelId="{410A97DA-2FDA-4912-A680-1E70489CA17E}" type="presOf" srcId="{D6A69CE0-D6F7-4D14-BF6F-AFB08B4B2EDE}" destId="{685FB864-9837-4B9F-9F87-C2D664AA5070}" srcOrd="0" destOrd="0" presId="urn:microsoft.com/office/officeart/2005/8/layout/gear1"/>
    <dgm:cxn modelId="{24C01BD7-A494-4DC0-9438-3B1B0016A114}" type="presOf" srcId="{DBF1C16F-D215-4D75-8AF9-C5D3D1A8AB97}" destId="{CF6FF422-D9F8-4714-84FB-2D0818B4A8C2}" srcOrd="0" destOrd="0" presId="urn:microsoft.com/office/officeart/2005/8/layout/gear1"/>
    <dgm:cxn modelId="{A1FC1238-F898-4B60-8358-4A9B2CE2CAF3}" type="presOf" srcId="{28749833-7BFC-49E0-84A2-1A65DFDA8238}" destId="{B75F0173-FD31-4D97-AC50-F98E99E6229A}" srcOrd="0" destOrd="0" presId="urn:microsoft.com/office/officeart/2005/8/layout/gear1"/>
    <dgm:cxn modelId="{3D639C3B-FE82-43AD-83CB-7F6B26667682}" srcId="{D6A69CE0-D6F7-4D14-BF6F-AFB08B4B2EDE}" destId="{28749833-7BFC-49E0-84A2-1A65DFDA8238}" srcOrd="0" destOrd="0" parTransId="{1BAC7954-A6DA-4CF7-A47B-75F59767B69B}" sibTransId="{8F26BF58-CC7F-4F46-A290-1076C2717366}"/>
    <dgm:cxn modelId="{D6F10687-BFB6-4A24-947B-B4A90E34425F}" type="presParOf" srcId="{685FB864-9837-4B9F-9F87-C2D664AA5070}" destId="{B75F0173-FD31-4D97-AC50-F98E99E6229A}" srcOrd="0" destOrd="0" presId="urn:microsoft.com/office/officeart/2005/8/layout/gear1"/>
    <dgm:cxn modelId="{4055E289-E992-43D1-B9D9-64141779DD3C}" type="presParOf" srcId="{685FB864-9837-4B9F-9F87-C2D664AA5070}" destId="{E76D20D5-C0F9-44A0-BB23-65CC67FD791B}" srcOrd="1" destOrd="0" presId="urn:microsoft.com/office/officeart/2005/8/layout/gear1"/>
    <dgm:cxn modelId="{D459986C-C948-49B9-BF92-C915B5F89298}" type="presParOf" srcId="{685FB864-9837-4B9F-9F87-C2D664AA5070}" destId="{0997145E-F309-4EB0-A3FB-D2B3CF15867B}" srcOrd="2" destOrd="0" presId="urn:microsoft.com/office/officeart/2005/8/layout/gear1"/>
    <dgm:cxn modelId="{F6250B0D-23BF-42C2-A531-E526B830718B}" type="presParOf" srcId="{685FB864-9837-4B9F-9F87-C2D664AA5070}" destId="{63ED7B3A-002E-4F23-8364-AD4DDBD597A9}" srcOrd="3" destOrd="0" presId="urn:microsoft.com/office/officeart/2005/8/layout/gear1"/>
    <dgm:cxn modelId="{B141FAD8-0312-4621-A6C4-D8973DA8B389}" type="presParOf" srcId="{685FB864-9837-4B9F-9F87-C2D664AA5070}" destId="{1ADC4160-E6D8-4B04-BB08-8353E323051C}" srcOrd="4" destOrd="0" presId="urn:microsoft.com/office/officeart/2005/8/layout/gear1"/>
    <dgm:cxn modelId="{DC675DD7-324B-4EE7-8AAE-0B27086888DF}" type="presParOf" srcId="{685FB864-9837-4B9F-9F87-C2D664AA5070}" destId="{1D4BC1FA-9358-4845-9CFE-36C9630EA9ED}" srcOrd="5" destOrd="0" presId="urn:microsoft.com/office/officeart/2005/8/layout/gear1"/>
    <dgm:cxn modelId="{BC981698-A8AA-4B64-8E3F-1E87041254B9}" type="presParOf" srcId="{685FB864-9837-4B9F-9F87-C2D664AA5070}" destId="{29925343-E125-414F-92B4-4B0B3C3B3BA7}" srcOrd="6" destOrd="0" presId="urn:microsoft.com/office/officeart/2005/8/layout/gear1"/>
    <dgm:cxn modelId="{C73B5A0B-A80B-4E87-8E80-13E8D662DFD2}" type="presParOf" srcId="{685FB864-9837-4B9F-9F87-C2D664AA5070}" destId="{78D238EE-7C2D-48BE-B345-896F48B892F6}" srcOrd="7" destOrd="0" presId="urn:microsoft.com/office/officeart/2005/8/layout/gear1"/>
    <dgm:cxn modelId="{3AAFC27A-E42D-446F-9F31-8B470F99AC39}" type="presParOf" srcId="{685FB864-9837-4B9F-9F87-C2D664AA5070}" destId="{7178CD7E-6994-44FD-AB9B-8DC3FCD58662}" srcOrd="8" destOrd="0" presId="urn:microsoft.com/office/officeart/2005/8/layout/gear1"/>
    <dgm:cxn modelId="{53348F26-E2F8-4224-8104-267B161D121F}" type="presParOf" srcId="{685FB864-9837-4B9F-9F87-C2D664AA5070}" destId="{59560DF7-F5D0-4532-9DC7-21E68D1BE363}" srcOrd="9" destOrd="0" presId="urn:microsoft.com/office/officeart/2005/8/layout/gear1"/>
    <dgm:cxn modelId="{A1AB68C5-C36B-4135-B4BA-5283CFF50A05}" type="presParOf" srcId="{685FB864-9837-4B9F-9F87-C2D664AA5070}" destId="{D7C0589B-1528-4D4D-BCCC-CA361CE074D5}" srcOrd="10" destOrd="0" presId="urn:microsoft.com/office/officeart/2005/8/layout/gear1"/>
    <dgm:cxn modelId="{E7D96D76-FEA0-43AA-9CD4-2B2B450F75FD}" type="presParOf" srcId="{685FB864-9837-4B9F-9F87-C2D664AA5070}" destId="{5ECE9C63-46CF-4CCC-B51F-6099FFAA9109}" srcOrd="11" destOrd="0" presId="urn:microsoft.com/office/officeart/2005/8/layout/gear1"/>
    <dgm:cxn modelId="{9024CC81-0252-4FB2-8701-323527F2C5AB}" type="presParOf" srcId="{685FB864-9837-4B9F-9F87-C2D664AA5070}" destId="{CF6FF422-D9F8-4714-84FB-2D0818B4A8C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F0173-FD31-4D97-AC50-F98E99E6229A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Family friendly policies</a:t>
          </a:r>
          <a:endParaRPr lang="en-GB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4175" y="2352385"/>
        <a:ext cx="1336450" cy="1148939"/>
      </dsp:txXfrm>
    </dsp:sp>
    <dsp:sp modelId="{63ED7B3A-002E-4F23-8364-AD4DDBD597A9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Awareness and access</a:t>
          </a:r>
          <a:endParaRPr lang="en-GB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3570" y="1712203"/>
        <a:ext cx="807100" cy="802154"/>
      </dsp:txXfrm>
    </dsp:sp>
    <dsp:sp modelId="{29925343-E125-414F-92B4-4B0B3C3B3BA7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Financial relief</a:t>
          </a:r>
          <a:endParaRPr lang="en-GB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20700000">
        <a:off x="2804160" y="528320"/>
        <a:ext cx="894080" cy="894080"/>
      </dsp:txXfrm>
    </dsp:sp>
    <dsp:sp modelId="{D7C0589B-1528-4D4D-BCCC-CA361CE074D5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E9C63-46CF-4CCC-B51F-6099FFAA9109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FF422-D9F8-4714-84FB-2D0818B4A8C2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2A6123-E5A1-5547-B05C-4825623DA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236F933-F6AB-5243-8411-DEF657BB6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D7397C-0B76-4449-9691-7B4B16A9F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D89-2714-F94C-97BE-892FFFD2EC3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5B4BCD-01CA-7C4F-A3E2-9D0B2350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AB60C0-EF42-534C-83F5-52045195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1D8B-5AFB-864C-BFDC-8D4DE8861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8320DE-EFC1-4642-9CFE-896123D9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3A69123-8835-F444-A095-7C2C14501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D9F1F5-A695-3748-9126-E2F415AEA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D89-2714-F94C-97BE-892FFFD2EC3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AB63A1-7EBC-A64D-9451-C0631D0E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DE96F2-A6BA-3F4B-8C74-8981845F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1D8B-5AFB-864C-BFDC-8D4DE8861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4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C575C33-8CB8-2D47-9AB6-E677206EF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55B7175-3829-604D-A244-6DBD1AA4A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D4D0AB-BBDD-D14A-B360-348743626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D89-2714-F94C-97BE-892FFFD2EC3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72EDA0-4260-CD4B-9604-2D43E437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D9608A-02D5-7947-AC76-AEE9FDB1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1D8B-5AFB-864C-BFDC-8D4DE8861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9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BF1B30-A837-2448-B743-30A54B1C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E59813-F894-9E4F-AF65-C444DEE45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9375A2-AEE4-8C42-A01F-263D80AD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D89-2714-F94C-97BE-892FFFD2EC3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ACD550-87FB-D346-8036-54BBE863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CE0F18-1694-8840-9960-068B702A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1D8B-5AFB-864C-BFDC-8D4DE8861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8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781D34-78CB-0E45-8946-F102B0249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39892B-74F0-EC4A-8999-24E78C097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FE6B45-6E63-104E-AB84-FC1813BC4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D89-2714-F94C-97BE-892FFFD2EC3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C21695-0EBF-B449-B05F-05EB7EA73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483E2E-57BD-FD46-8FDF-CBA8B523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1D8B-5AFB-864C-BFDC-8D4DE8861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3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8FC627-F103-D148-B65A-2A58DCA0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8D01C1-CB89-0541-9C05-C223FA3A7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0CCB3C8-2CD3-E544-9791-B60A04E07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A8F3948-3AC9-E747-9359-9B2F3BA5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D89-2714-F94C-97BE-892FFFD2EC3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56F30C-67B5-0E46-86DD-7F59602E7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12D4EA-2D7E-4C48-93DD-A0AA5272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1D8B-5AFB-864C-BFDC-8D4DE8861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9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7C58BD-DD32-0445-BB6C-100773E9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AFFA37-82DA-DA42-92C1-25C8996DD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4BDDD00-099D-9649-AC49-93A33EC8E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D053802-187A-924B-8A5D-27FF74637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CE98CF0-EBCE-7440-A877-1F0D1335A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EE0789F-3E2B-2A41-B9F2-9AC6FEA5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D89-2714-F94C-97BE-892FFFD2EC3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9873108-A6C3-514A-89B1-4A3A8BEEC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9199EE7-8172-E642-B5E7-DF94E1BD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1D8B-5AFB-864C-BFDC-8D4DE8861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8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58BF2-FC23-C64B-BDF8-F965F10D3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54B7B7B-146C-234D-86C0-D013D745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D89-2714-F94C-97BE-892FFFD2EC3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70B3CD1-FE91-B446-B0D9-35B3008B6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599773C-8641-FD4D-B68E-A825D8E8C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1D8B-5AFB-864C-BFDC-8D4DE8861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5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E708B4-D622-1144-8E29-053EE93CA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D89-2714-F94C-97BE-892FFFD2EC3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2E0D169-C815-144E-9EFD-1E113CA1D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5FD3AC0-C38B-B948-83BF-088153C6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1D8B-5AFB-864C-BFDC-8D4DE8861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6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61DB7D-756F-E449-BC9A-B0ACC1B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726E7D-BF5A-1446-8B38-B4260EF06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209CB72-7EF4-6448-9457-B1F8A84E1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2A0DE5-59CB-1245-B574-AC4A90D9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D89-2714-F94C-97BE-892FFFD2EC3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02AEFB-7A35-3C45-AFE5-6F36480AA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097F2A-9782-E54D-8FED-36C41036A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1D8B-5AFB-864C-BFDC-8D4DE8861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2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A545D3-209D-DD48-A98D-6668DE66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EB5DCEF-68D3-144D-A8C1-EFCBD72AC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1CD2B5-FA7E-A547-BE3F-0BB1766AD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87B639-FF77-054E-9603-8F73B75A8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7D89-2714-F94C-97BE-892FFFD2EC3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9893E4-FB03-884F-A116-3F33450A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FB154B7-F679-1046-BF87-5D96F65C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1D8B-5AFB-864C-BFDC-8D4DE8861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1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4631BA7-46B9-3A45-9E15-FA73F570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F1D716-E130-7144-BCFC-EFFA11B23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75C2DB-2583-B745-9822-B1D8FABD5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B7D89-2714-F94C-97BE-892FFFD2EC3A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CBAD23-8411-5E43-80D2-CF22DC5A1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C9DDE6-CFD6-7446-860A-EE44647BC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01D8B-5AFB-864C-BFDC-8D4DE8861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9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1B72935-7759-0A4B-9746-6BC740563EF2}"/>
              </a:ext>
            </a:extLst>
          </p:cNvPr>
          <p:cNvSpPr txBox="1"/>
          <p:nvPr/>
        </p:nvSpPr>
        <p:spPr>
          <a:xfrm>
            <a:off x="5779700" y="2841881"/>
            <a:ext cx="6208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disappearing workforce?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75CFE4F-8164-D54E-BF8D-DCD797B22925}"/>
              </a:ext>
            </a:extLst>
          </p:cNvPr>
          <p:cNvSpPr txBox="1"/>
          <p:nvPr/>
        </p:nvSpPr>
        <p:spPr>
          <a:xfrm>
            <a:off x="5901071" y="3556905"/>
            <a:ext cx="558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countries in Southeast Asia need to think about fertility rates before it is too late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62A9170-B5AC-CB40-A5CC-76D7BDA2E1C6}"/>
              </a:ext>
            </a:extLst>
          </p:cNvPr>
          <p:cNvSpPr txBox="1"/>
          <p:nvPr/>
        </p:nvSpPr>
        <p:spPr>
          <a:xfrm>
            <a:off x="161880" y="6401122"/>
            <a:ext cx="1954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eiu.com/publicpolicy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0B9E48B-EEAE-754E-869E-B43B928CCB4D}"/>
              </a:ext>
            </a:extLst>
          </p:cNvPr>
          <p:cNvSpPr/>
          <p:nvPr/>
        </p:nvSpPr>
        <p:spPr>
          <a:xfrm flipV="1">
            <a:off x="259219" y="6357991"/>
            <a:ext cx="216000" cy="25200"/>
          </a:xfrm>
          <a:prstGeom prst="rect">
            <a:avLst/>
          </a:prstGeom>
          <a:solidFill>
            <a:srgbClr val="E31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3C30BE-C056-AF45-A613-C80088E155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182" y="6305068"/>
            <a:ext cx="1243070" cy="3107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75CFE4F-8164-D54E-BF8D-DCD797B22925}"/>
              </a:ext>
            </a:extLst>
          </p:cNvPr>
          <p:cNvSpPr txBox="1"/>
          <p:nvPr/>
        </p:nvSpPr>
        <p:spPr>
          <a:xfrm>
            <a:off x="5904609" y="4995898"/>
            <a:ext cx="558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Stefano Scuratti</a:t>
            </a:r>
          </a:p>
          <a:p>
            <a:r>
              <a:rPr lang="it-IT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Director, APAC – Public Policy</a:t>
            </a:r>
          </a:p>
        </p:txBody>
      </p:sp>
    </p:spTree>
    <p:extLst>
      <p:ext uri="{BB962C8B-B14F-4D97-AF65-F5344CB8AC3E}">
        <p14:creationId xmlns:p14="http://schemas.microsoft.com/office/powerpoint/2010/main" val="42629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3AEB916-A932-3347-98DD-00E6D63C68FC}"/>
              </a:ext>
            </a:extLst>
          </p:cNvPr>
          <p:cNvGrpSpPr/>
          <p:nvPr/>
        </p:nvGrpSpPr>
        <p:grpSpPr>
          <a:xfrm>
            <a:off x="0" y="6060402"/>
            <a:ext cx="12192000" cy="800099"/>
            <a:chOff x="0" y="6057900"/>
            <a:chExt cx="12192000" cy="800099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0830E645-8264-1743-B238-A4BF76F0D5D2}"/>
                </a:ext>
              </a:extLst>
            </p:cNvPr>
            <p:cNvSpPr/>
            <p:nvPr/>
          </p:nvSpPr>
          <p:spPr>
            <a:xfrm>
              <a:off x="0" y="6057900"/>
              <a:ext cx="12192000" cy="80009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62A9170-B5AC-CB40-A5CC-76D7BDA2E1C6}"/>
                </a:ext>
              </a:extLst>
            </p:cNvPr>
            <p:cNvSpPr txBox="1"/>
            <p:nvPr/>
          </p:nvSpPr>
          <p:spPr>
            <a:xfrm>
              <a:off x="161880" y="6398620"/>
              <a:ext cx="19544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eiu.com/publicpolicy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0B9E48B-EEAE-754E-869E-B43B928CCB4D}"/>
                </a:ext>
              </a:extLst>
            </p:cNvPr>
            <p:cNvSpPr/>
            <p:nvPr/>
          </p:nvSpPr>
          <p:spPr>
            <a:xfrm flipV="1">
              <a:off x="259219" y="6355489"/>
              <a:ext cx="216000" cy="25200"/>
            </a:xfrm>
            <a:prstGeom prst="rect">
              <a:avLst/>
            </a:prstGeom>
            <a:solidFill>
              <a:srgbClr val="E31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43C30BE-C056-AF45-A613-C80088E15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77182" y="6302566"/>
              <a:ext cx="1243070" cy="31076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C5C8BC9-4C8B-144A-B841-913A5EA19933}"/>
              </a:ext>
            </a:extLst>
          </p:cNvPr>
          <p:cNvSpPr txBox="1"/>
          <p:nvPr/>
        </p:nvSpPr>
        <p:spPr>
          <a:xfrm>
            <a:off x="354893" y="383871"/>
            <a:ext cx="3690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 </a:t>
            </a:r>
            <a:r>
              <a:rPr lang="en-US" sz="3000" b="1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sz="3000" b="1" dirty="0" smtClean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lang="en-US" sz="3000" b="1" dirty="0">
              <a:solidFill>
                <a:srgbClr val="121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09C3292-7A7F-6241-9D5E-5A3794029941}"/>
              </a:ext>
            </a:extLst>
          </p:cNvPr>
          <p:cNvSpPr txBox="1"/>
          <p:nvPr/>
        </p:nvSpPr>
        <p:spPr>
          <a:xfrm>
            <a:off x="354893" y="1666752"/>
            <a:ext cx="326820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E3120B"/>
              </a:buClr>
              <a:buSzPct val="100000"/>
            </a:pPr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harness the capabilities of </a:t>
            </a:r>
            <a:b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Economist Group to amplify your message.</a:t>
            </a:r>
            <a:endParaRPr lang="en-GB" sz="1400" dirty="0">
              <a:solidFill>
                <a:srgbClr val="121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rgbClr val="E3120B"/>
              </a:buClr>
              <a:buSzPct val="100000"/>
            </a:pPr>
            <a:r>
              <a:rPr lang="en-GB" sz="1400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The Economist Group, we </a:t>
            </a:r>
            <a:r>
              <a:rPr lang="en-GB" sz="1400" dirty="0" smtClean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GB" sz="1400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independent, evidence-based insights through applied intelligence.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5B0E26B-934C-5542-AF41-A8D7990D3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345" y="682791"/>
            <a:ext cx="8393398" cy="511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9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3AEB916-A932-3347-98DD-00E6D63C68FC}"/>
              </a:ext>
            </a:extLst>
          </p:cNvPr>
          <p:cNvGrpSpPr/>
          <p:nvPr/>
        </p:nvGrpSpPr>
        <p:grpSpPr>
          <a:xfrm>
            <a:off x="0" y="6060402"/>
            <a:ext cx="12192000" cy="800099"/>
            <a:chOff x="0" y="6057900"/>
            <a:chExt cx="12192000" cy="800099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0830E645-8264-1743-B238-A4BF76F0D5D2}"/>
                </a:ext>
              </a:extLst>
            </p:cNvPr>
            <p:cNvSpPr/>
            <p:nvPr/>
          </p:nvSpPr>
          <p:spPr>
            <a:xfrm>
              <a:off x="0" y="6057900"/>
              <a:ext cx="12192000" cy="80009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62A9170-B5AC-CB40-A5CC-76D7BDA2E1C6}"/>
                </a:ext>
              </a:extLst>
            </p:cNvPr>
            <p:cNvSpPr txBox="1"/>
            <p:nvPr/>
          </p:nvSpPr>
          <p:spPr>
            <a:xfrm>
              <a:off x="161880" y="6398620"/>
              <a:ext cx="19544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eiu.com/publicpolicy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0B9E48B-EEAE-754E-869E-B43B928CCB4D}"/>
                </a:ext>
              </a:extLst>
            </p:cNvPr>
            <p:cNvSpPr/>
            <p:nvPr/>
          </p:nvSpPr>
          <p:spPr>
            <a:xfrm flipV="1">
              <a:off x="259219" y="6355489"/>
              <a:ext cx="216000" cy="25200"/>
            </a:xfrm>
            <a:prstGeom prst="rect">
              <a:avLst/>
            </a:prstGeom>
            <a:solidFill>
              <a:srgbClr val="E31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43C30BE-C056-AF45-A613-C80088E15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77182" y="6302566"/>
              <a:ext cx="1243070" cy="31076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0A690E-6F4E-3945-B899-CBAE53946874}"/>
              </a:ext>
            </a:extLst>
          </p:cNvPr>
          <p:cNvSpPr txBox="1"/>
          <p:nvPr/>
        </p:nvSpPr>
        <p:spPr>
          <a:xfrm>
            <a:off x="584791" y="383871"/>
            <a:ext cx="11335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fertility rate of Southeast Asia has drifted from 5.5 in 1970 down to 2.4 in 2015 and continues to fall</a:t>
            </a:r>
            <a:endParaRPr lang="en-US" sz="3000" b="1" dirty="0">
              <a:solidFill>
                <a:srgbClr val="121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80" y="2271198"/>
            <a:ext cx="7700640" cy="378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47A9150-815D-4C6E-9220-2D8F3AEE5019}"/>
              </a:ext>
            </a:extLst>
          </p:cNvPr>
          <p:cNvSpPr txBox="1"/>
          <p:nvPr/>
        </p:nvSpPr>
        <p:spPr>
          <a:xfrm>
            <a:off x="584791" y="1549212"/>
            <a:ext cx="5876344" cy="464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lvl="0">
              <a:spcAft>
                <a:spcPts val="600"/>
              </a:spcAft>
            </a:pPr>
            <a:r>
              <a:rPr lang="en-GB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fertility rate of Southeast Asian countries from 1970 to 2100</a:t>
            </a:r>
          </a:p>
          <a:p>
            <a:pPr lvl="0">
              <a:spcAft>
                <a:spcPts val="600"/>
              </a:spcAft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(TFR; children per woman)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5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3AEB916-A932-3347-98DD-00E6D63C68FC}"/>
              </a:ext>
            </a:extLst>
          </p:cNvPr>
          <p:cNvGrpSpPr/>
          <p:nvPr/>
        </p:nvGrpSpPr>
        <p:grpSpPr>
          <a:xfrm>
            <a:off x="0" y="6060402"/>
            <a:ext cx="12192000" cy="800099"/>
            <a:chOff x="0" y="6057900"/>
            <a:chExt cx="12192000" cy="800099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0830E645-8264-1743-B238-A4BF76F0D5D2}"/>
                </a:ext>
              </a:extLst>
            </p:cNvPr>
            <p:cNvSpPr/>
            <p:nvPr/>
          </p:nvSpPr>
          <p:spPr>
            <a:xfrm>
              <a:off x="0" y="6057900"/>
              <a:ext cx="12192000" cy="80009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62A9170-B5AC-CB40-A5CC-76D7BDA2E1C6}"/>
                </a:ext>
              </a:extLst>
            </p:cNvPr>
            <p:cNvSpPr txBox="1"/>
            <p:nvPr/>
          </p:nvSpPr>
          <p:spPr>
            <a:xfrm>
              <a:off x="161880" y="6398620"/>
              <a:ext cx="19544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eiu.com/publicpolicy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0B9E48B-EEAE-754E-869E-B43B928CCB4D}"/>
                </a:ext>
              </a:extLst>
            </p:cNvPr>
            <p:cNvSpPr/>
            <p:nvPr/>
          </p:nvSpPr>
          <p:spPr>
            <a:xfrm flipV="1">
              <a:off x="259219" y="6355489"/>
              <a:ext cx="216000" cy="25200"/>
            </a:xfrm>
            <a:prstGeom prst="rect">
              <a:avLst/>
            </a:prstGeom>
            <a:solidFill>
              <a:srgbClr val="E31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43C30BE-C056-AF45-A613-C80088E15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77182" y="6302566"/>
              <a:ext cx="1243070" cy="31076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0A690E-6F4E-3945-B899-CBAE53946874}"/>
              </a:ext>
            </a:extLst>
          </p:cNvPr>
          <p:cNvSpPr txBox="1"/>
          <p:nvPr/>
        </p:nvSpPr>
        <p:spPr>
          <a:xfrm>
            <a:off x="584791" y="383871"/>
            <a:ext cx="11335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Thailand’s fertility rate is among the lowest in Southeast Asia, at 1.58</a:t>
            </a:r>
            <a:endParaRPr lang="en-US" sz="3000" b="1" dirty="0">
              <a:solidFill>
                <a:srgbClr val="121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47A9150-815D-4C6E-9220-2D8F3AEE5019}"/>
              </a:ext>
            </a:extLst>
          </p:cNvPr>
          <p:cNvSpPr txBox="1"/>
          <p:nvPr/>
        </p:nvSpPr>
        <p:spPr>
          <a:xfrm>
            <a:off x="584791" y="1549212"/>
            <a:ext cx="5876344" cy="464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lvl="0">
              <a:spcAft>
                <a:spcPts val="600"/>
              </a:spcAft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pyramid of Thailand</a:t>
            </a:r>
          </a:p>
          <a:p>
            <a:pPr lvl="0">
              <a:spcAft>
                <a:spcPts val="600"/>
              </a:spcAft>
            </a:pPr>
            <a:r>
              <a:rPr lang="en-GB" sz="1400" dirty="0">
                <a:solidFill>
                  <a:srgbClr val="000000"/>
                </a:solidFill>
                <a:latin typeface="Arial"/>
              </a:rPr>
              <a:t>(in thousands)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659" y="2229991"/>
            <a:ext cx="4749522" cy="38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85" y="2231438"/>
            <a:ext cx="4432888" cy="37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15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3AEB916-A932-3347-98DD-00E6D63C68FC}"/>
              </a:ext>
            </a:extLst>
          </p:cNvPr>
          <p:cNvGrpSpPr/>
          <p:nvPr/>
        </p:nvGrpSpPr>
        <p:grpSpPr>
          <a:xfrm>
            <a:off x="0" y="6060402"/>
            <a:ext cx="12192000" cy="800099"/>
            <a:chOff x="0" y="6057900"/>
            <a:chExt cx="12192000" cy="800099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0830E645-8264-1743-B238-A4BF76F0D5D2}"/>
                </a:ext>
              </a:extLst>
            </p:cNvPr>
            <p:cNvSpPr/>
            <p:nvPr/>
          </p:nvSpPr>
          <p:spPr>
            <a:xfrm>
              <a:off x="0" y="6057900"/>
              <a:ext cx="12192000" cy="80009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62A9170-B5AC-CB40-A5CC-76D7BDA2E1C6}"/>
                </a:ext>
              </a:extLst>
            </p:cNvPr>
            <p:cNvSpPr txBox="1"/>
            <p:nvPr/>
          </p:nvSpPr>
          <p:spPr>
            <a:xfrm>
              <a:off x="161880" y="6398620"/>
              <a:ext cx="19544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eiu.com/publicpolicy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0B9E48B-EEAE-754E-869E-B43B928CCB4D}"/>
                </a:ext>
              </a:extLst>
            </p:cNvPr>
            <p:cNvSpPr/>
            <p:nvPr/>
          </p:nvSpPr>
          <p:spPr>
            <a:xfrm flipV="1">
              <a:off x="259219" y="6355489"/>
              <a:ext cx="216000" cy="25200"/>
            </a:xfrm>
            <a:prstGeom prst="rect">
              <a:avLst/>
            </a:prstGeom>
            <a:solidFill>
              <a:srgbClr val="E31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43C30BE-C056-AF45-A613-C80088E15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77182" y="6302566"/>
              <a:ext cx="1243070" cy="31076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0A690E-6F4E-3945-B899-CBAE53946874}"/>
              </a:ext>
            </a:extLst>
          </p:cNvPr>
          <p:cNvSpPr txBox="1"/>
          <p:nvPr/>
        </p:nvSpPr>
        <p:spPr>
          <a:xfrm>
            <a:off x="584791" y="383871"/>
            <a:ext cx="11335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declines in fertility rates put pressure on countries’ workforce, healthcare cost, and family dynamics</a:t>
            </a:r>
            <a:endParaRPr lang="en-US" sz="3000" b="1" dirty="0">
              <a:solidFill>
                <a:srgbClr val="121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60548" y="1820187"/>
            <a:ext cx="10886675" cy="1377897"/>
            <a:chOff x="860548" y="1820187"/>
            <a:chExt cx="10886675" cy="1377897"/>
          </a:xfrm>
        </p:grpSpPr>
        <p:pic>
          <p:nvPicPr>
            <p:cNvPr id="14" name="Picture 2" descr="C:\Personal\Graphics\Icons\tech-support-gre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548" y="1820187"/>
              <a:ext cx="1393554" cy="1377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47A9150-815D-4C6E-9220-2D8F3AEE5019}"/>
                </a:ext>
              </a:extLst>
            </p:cNvPr>
            <p:cNvSpPr txBox="1"/>
            <p:nvPr/>
          </p:nvSpPr>
          <p:spPr>
            <a:xfrm>
              <a:off x="3179135" y="2141500"/>
              <a:ext cx="8568088" cy="735270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/>
            <a:p>
              <a:pPr lvl="0">
                <a:spcAft>
                  <a:spcPts val="1200"/>
                </a:spcAft>
              </a:pPr>
              <a:r>
                <a:rPr lang="en-GB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National Economic and Social Development Board projects </a:t>
              </a:r>
              <a:r>
                <a:rPr lang="en-GB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that, between </a:t>
              </a:r>
              <a:r>
                <a:rPr lang="en-GB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 </a:t>
              </a:r>
              <a:r>
                <a:rPr lang="en-GB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2035, T</a:t>
              </a:r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hailand's 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workforce, those aged 15-59 years </a:t>
              </a:r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old, will 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fall by about </a:t>
              </a:r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6m 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37m.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67723" y="3450994"/>
            <a:ext cx="10879499" cy="1117658"/>
            <a:chOff x="671222" y="2829880"/>
            <a:chExt cx="7933226" cy="889568"/>
          </a:xfrm>
        </p:grpSpPr>
        <p:pic>
          <p:nvPicPr>
            <p:cNvPr id="18" name="Picture 5" descr="C:\Personal\Graphics\Icons\heartbeat-gre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22" y="2829880"/>
              <a:ext cx="958816" cy="889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47A9150-815D-4C6E-9220-2D8F3AEE5019}"/>
                </a:ext>
              </a:extLst>
            </p:cNvPr>
            <p:cNvSpPr txBox="1"/>
            <p:nvPr/>
          </p:nvSpPr>
          <p:spPr>
            <a:xfrm>
              <a:off x="2243888" y="2924944"/>
              <a:ext cx="6360560" cy="585217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/>
            <a:p>
              <a:pPr lvl="0">
                <a:spcAft>
                  <a:spcPts val="1200"/>
                </a:spcAft>
              </a:pPr>
              <a:r>
                <a:rPr lang="en-GB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GB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Lancet projects that Thailand’s national healthcare spending will rise from 4.1% of GDP in 2014 to 4.7% in 2040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4046" y="4832846"/>
            <a:ext cx="11158820" cy="1029534"/>
            <a:chOff x="467544" y="4193748"/>
            <a:chExt cx="8136904" cy="819428"/>
          </a:xfrm>
        </p:grpSpPr>
        <p:pic>
          <p:nvPicPr>
            <p:cNvPr id="22" name="Picture 6" descr="C:\Personal\Graphics\Icons\handshake-grey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193748"/>
              <a:ext cx="1368152" cy="819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47A9150-815D-4C6E-9220-2D8F3AEE5019}"/>
                </a:ext>
              </a:extLst>
            </p:cNvPr>
            <p:cNvSpPr txBox="1"/>
            <p:nvPr/>
          </p:nvSpPr>
          <p:spPr>
            <a:xfrm>
              <a:off x="2178791" y="4283943"/>
              <a:ext cx="6425657" cy="585217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/>
            <a:p>
              <a:pPr lvl="0">
                <a:spcAft>
                  <a:spcPts val="1200"/>
                </a:spcAft>
              </a:pPr>
              <a:r>
                <a:rPr lang="en-GB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Families will increasingly be pressured to care for both the young and the old, in absence of significant welfare support</a:t>
              </a:r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adding pressure to working-age individuals.</a:t>
              </a: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360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3AEB916-A932-3347-98DD-00E6D63C68FC}"/>
              </a:ext>
            </a:extLst>
          </p:cNvPr>
          <p:cNvGrpSpPr/>
          <p:nvPr/>
        </p:nvGrpSpPr>
        <p:grpSpPr>
          <a:xfrm>
            <a:off x="0" y="6060402"/>
            <a:ext cx="12192000" cy="800099"/>
            <a:chOff x="0" y="6057900"/>
            <a:chExt cx="12192000" cy="800099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0830E645-8264-1743-B238-A4BF76F0D5D2}"/>
                </a:ext>
              </a:extLst>
            </p:cNvPr>
            <p:cNvSpPr/>
            <p:nvPr/>
          </p:nvSpPr>
          <p:spPr>
            <a:xfrm>
              <a:off x="0" y="6057900"/>
              <a:ext cx="12192000" cy="80009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62A9170-B5AC-CB40-A5CC-76D7BDA2E1C6}"/>
                </a:ext>
              </a:extLst>
            </p:cNvPr>
            <p:cNvSpPr txBox="1"/>
            <p:nvPr/>
          </p:nvSpPr>
          <p:spPr>
            <a:xfrm>
              <a:off x="161880" y="6398620"/>
              <a:ext cx="19544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eiu.com/publicpolicy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0B9E48B-EEAE-754E-869E-B43B928CCB4D}"/>
                </a:ext>
              </a:extLst>
            </p:cNvPr>
            <p:cNvSpPr/>
            <p:nvPr/>
          </p:nvSpPr>
          <p:spPr>
            <a:xfrm flipV="1">
              <a:off x="259219" y="6355489"/>
              <a:ext cx="216000" cy="25200"/>
            </a:xfrm>
            <a:prstGeom prst="rect">
              <a:avLst/>
            </a:prstGeom>
            <a:solidFill>
              <a:srgbClr val="E31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43C30BE-C056-AF45-A613-C80088E15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77182" y="6302566"/>
              <a:ext cx="1243070" cy="31076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0A690E-6F4E-3945-B899-CBAE53946874}"/>
              </a:ext>
            </a:extLst>
          </p:cNvPr>
          <p:cNvSpPr txBox="1"/>
          <p:nvPr/>
        </p:nvSpPr>
        <p:spPr>
          <a:xfrm>
            <a:off x="584791" y="383871"/>
            <a:ext cx="11335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fall is due to population policies, urbanisation, workforce participation, and socio-cultural changes</a:t>
            </a:r>
            <a:endParaRPr lang="en-US" sz="3000" b="1" dirty="0">
              <a:solidFill>
                <a:srgbClr val="121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8CC759B-C952-4F8A-8F85-EF1676603CA4}"/>
              </a:ext>
            </a:extLst>
          </p:cNvPr>
          <p:cNvSpPr txBox="1"/>
          <p:nvPr/>
        </p:nvSpPr>
        <p:spPr>
          <a:xfrm>
            <a:off x="4082902" y="2862215"/>
            <a:ext cx="7591647" cy="58521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en-US"/>
            </a:defPPr>
            <a:lvl1pPr lvl="0">
              <a:spcAft>
                <a:spcPts val="1200"/>
              </a:spcAft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Southeast Asia has seen rapid urbanisation and development. This comes with higher cost of living and smaller dwellings.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A9CF93C-DBD7-4905-A3B7-9960B471BB79}"/>
              </a:ext>
            </a:extLst>
          </p:cNvPr>
          <p:cNvSpPr txBox="1"/>
          <p:nvPr/>
        </p:nvSpPr>
        <p:spPr>
          <a:xfrm>
            <a:off x="4082901" y="3716091"/>
            <a:ext cx="7591648" cy="58521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en-US"/>
            </a:defPPr>
            <a:lvl1pPr lvl="0">
              <a:spcAft>
                <a:spcPts val="1200"/>
              </a:spcAft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Improvements in women’s education had increased female participation in the workforce, meaning that many women postpone childbirth in order to pursue economic opportunities.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47A9150-815D-4C6E-9220-2D8F3AEE5019}"/>
              </a:ext>
            </a:extLst>
          </p:cNvPr>
          <p:cNvSpPr txBox="1"/>
          <p:nvPr/>
        </p:nvSpPr>
        <p:spPr>
          <a:xfrm>
            <a:off x="4082901" y="1620840"/>
            <a:ext cx="7591648" cy="58521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focus on fertility reduction in the 1970s and 1980s and uneven responses in the following decades (e.g. Thailand’s National Family Planning Programme).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2724140"/>
            <a:ext cx="3840051" cy="874347"/>
            <a:chOff x="0" y="2727584"/>
            <a:chExt cx="2829617" cy="64761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2727584"/>
              <a:ext cx="2829617" cy="647610"/>
              <a:chOff x="0" y="2727584"/>
              <a:chExt cx="2829617" cy="64761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4C9BA96A-3DBA-4DD8-85D1-3ABF3FAADDF6}"/>
                  </a:ext>
                </a:extLst>
              </p:cNvPr>
              <p:cNvSpPr/>
              <p:nvPr/>
            </p:nvSpPr>
            <p:spPr>
              <a:xfrm rot="10800000">
                <a:off x="495816" y="2789372"/>
                <a:ext cx="1771927" cy="491640"/>
              </a:xfrm>
              <a:prstGeom prst="rect">
                <a:avLst/>
              </a:prstGeom>
              <a:solidFill>
                <a:srgbClr val="81C6EE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 err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xmlns="" id="{BA829DB8-E784-4E61-8CC9-85312A93DD62}"/>
                  </a:ext>
                </a:extLst>
              </p:cNvPr>
              <p:cNvSpPr/>
              <p:nvPr/>
            </p:nvSpPr>
            <p:spPr>
              <a:xfrm rot="5400000">
                <a:off x="2224875" y="2770452"/>
                <a:ext cx="647610" cy="561874"/>
              </a:xfrm>
              <a:prstGeom prst="triangle">
                <a:avLst/>
              </a:prstGeom>
              <a:solidFill>
                <a:srgbClr val="81C6EE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 err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3" name="Freeform: Shape 35">
                <a:extLst>
                  <a:ext uri="{FF2B5EF4-FFF2-40B4-BE49-F238E27FC236}">
                    <a16:creationId xmlns:a16="http://schemas.microsoft.com/office/drawing/2014/main" xmlns="" id="{884224E1-56C5-4B3E-8EAC-3D89B9BAD292}"/>
                  </a:ext>
                </a:extLst>
              </p:cNvPr>
              <p:cNvSpPr/>
              <p:nvPr/>
            </p:nvSpPr>
            <p:spPr>
              <a:xfrm rot="10800000">
                <a:off x="0" y="2734926"/>
                <a:ext cx="495820" cy="546008"/>
              </a:xfrm>
              <a:custGeom>
                <a:avLst/>
                <a:gdLst>
                  <a:gd name="connsiteX0" fmla="*/ 495820 w 495820"/>
                  <a:gd name="connsiteY0" fmla="*/ 546008 h 546008"/>
                  <a:gd name="connsiteX1" fmla="*/ 0 w 495820"/>
                  <a:gd name="connsiteY1" fmla="*/ 491639 h 546008"/>
                  <a:gd name="connsiteX2" fmla="*/ 0 w 495820"/>
                  <a:gd name="connsiteY2" fmla="*/ 0 h 546008"/>
                  <a:gd name="connsiteX3" fmla="*/ 495820 w 495820"/>
                  <a:gd name="connsiteY3" fmla="*/ 3996 h 546008"/>
                  <a:gd name="connsiteX4" fmla="*/ 495820 w 495820"/>
                  <a:gd name="connsiteY4" fmla="*/ 546008 h 54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820" h="546008">
                    <a:moveTo>
                      <a:pt x="495820" y="546008"/>
                    </a:moveTo>
                    <a:lnTo>
                      <a:pt x="0" y="491639"/>
                    </a:lnTo>
                    <a:lnTo>
                      <a:pt x="0" y="0"/>
                    </a:lnTo>
                    <a:lnTo>
                      <a:pt x="495820" y="3996"/>
                    </a:lnTo>
                    <a:lnTo>
                      <a:pt x="495820" y="546008"/>
                    </a:lnTo>
                    <a:close/>
                  </a:path>
                </a:pathLst>
              </a:custGeom>
              <a:solidFill>
                <a:srgbClr val="5DBBEA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sz="1400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4C33DAF7-9C64-429A-A40E-317B2A78622F}"/>
                </a:ext>
              </a:extLst>
            </p:cNvPr>
            <p:cNvSpPr txBox="1"/>
            <p:nvPr/>
          </p:nvSpPr>
          <p:spPr>
            <a:xfrm>
              <a:off x="495413" y="2895002"/>
              <a:ext cx="2225352" cy="477696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Urbanisation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" y="3779889"/>
            <a:ext cx="3840051" cy="838879"/>
            <a:chOff x="0" y="3601315"/>
            <a:chExt cx="2819012" cy="66656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2524B56D-EDC7-4B0E-9A96-8E676B66DE9B}"/>
                </a:ext>
              </a:extLst>
            </p:cNvPr>
            <p:cNvSpPr/>
            <p:nvPr/>
          </p:nvSpPr>
          <p:spPr>
            <a:xfrm rot="10800000" flipV="1">
              <a:off x="495818" y="3666156"/>
              <a:ext cx="1771925" cy="491640"/>
            </a:xfrm>
            <a:prstGeom prst="rect">
              <a:avLst/>
            </a:prstGeom>
            <a:solidFill>
              <a:srgbClr val="81C6EE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 err="1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xmlns="" id="{FA0E0A50-B9EF-408C-82A3-81A20FA68DDC}"/>
                </a:ext>
              </a:extLst>
            </p:cNvPr>
            <p:cNvSpPr/>
            <p:nvPr/>
          </p:nvSpPr>
          <p:spPr>
            <a:xfrm rot="16200000" flipV="1">
              <a:off x="2214270" y="3644183"/>
              <a:ext cx="647610" cy="561874"/>
            </a:xfrm>
            <a:prstGeom prst="triangle">
              <a:avLst/>
            </a:prstGeom>
            <a:solidFill>
              <a:srgbClr val="81C6EE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 err="1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4" name="Freeform: Shape 34">
              <a:extLst>
                <a:ext uri="{FF2B5EF4-FFF2-40B4-BE49-F238E27FC236}">
                  <a16:creationId xmlns:a16="http://schemas.microsoft.com/office/drawing/2014/main" xmlns="" id="{CB988CFD-DF53-4DB1-92B5-3469665955D2}"/>
                </a:ext>
              </a:extLst>
            </p:cNvPr>
            <p:cNvSpPr/>
            <p:nvPr/>
          </p:nvSpPr>
          <p:spPr>
            <a:xfrm rot="10800000">
              <a:off x="0" y="3666233"/>
              <a:ext cx="495819" cy="546008"/>
            </a:xfrm>
            <a:custGeom>
              <a:avLst/>
              <a:gdLst>
                <a:gd name="connsiteX0" fmla="*/ 0 w 495819"/>
                <a:gd name="connsiteY0" fmla="*/ 546008 h 546008"/>
                <a:gd name="connsiteX1" fmla="*/ 0 w 495819"/>
                <a:gd name="connsiteY1" fmla="*/ 54369 h 546008"/>
                <a:gd name="connsiteX2" fmla="*/ 495819 w 495819"/>
                <a:gd name="connsiteY2" fmla="*/ 0 h 546008"/>
                <a:gd name="connsiteX3" fmla="*/ 495819 w 495819"/>
                <a:gd name="connsiteY3" fmla="*/ 542011 h 546008"/>
                <a:gd name="connsiteX4" fmla="*/ 0 w 495819"/>
                <a:gd name="connsiteY4" fmla="*/ 546008 h 54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819" h="546008">
                  <a:moveTo>
                    <a:pt x="0" y="546008"/>
                  </a:moveTo>
                  <a:lnTo>
                    <a:pt x="0" y="54369"/>
                  </a:lnTo>
                  <a:lnTo>
                    <a:pt x="495819" y="0"/>
                  </a:lnTo>
                  <a:lnTo>
                    <a:pt x="495819" y="542011"/>
                  </a:lnTo>
                  <a:lnTo>
                    <a:pt x="0" y="546008"/>
                  </a:lnTo>
                  <a:close/>
                </a:path>
              </a:pathLst>
            </a:custGeom>
            <a:solidFill>
              <a:srgbClr val="5DBBEA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55694DA2-500D-41E6-AB72-12B37EB3FD1E}"/>
                </a:ext>
              </a:extLst>
            </p:cNvPr>
            <p:cNvSpPr txBox="1"/>
            <p:nvPr/>
          </p:nvSpPr>
          <p:spPr>
            <a:xfrm>
              <a:off x="495413" y="3790183"/>
              <a:ext cx="2225352" cy="477696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 smtClean="0">
                  <a:solidFill>
                    <a:prstClr val="white"/>
                  </a:solidFill>
                  <a:latin typeface="Arial"/>
                </a:rPr>
                <a:t>Workforce participation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" y="4821902"/>
            <a:ext cx="3840051" cy="989723"/>
            <a:chOff x="0" y="4485462"/>
            <a:chExt cx="2791143" cy="706403"/>
          </a:xfrm>
        </p:grpSpPr>
        <p:sp>
          <p:nvSpPr>
            <p:cNvPr id="47" name="Freeform: Shape 33">
              <a:extLst>
                <a:ext uri="{FF2B5EF4-FFF2-40B4-BE49-F238E27FC236}">
                  <a16:creationId xmlns:a16="http://schemas.microsoft.com/office/drawing/2014/main" xmlns="" id="{13FFE1DD-37B1-48D3-B7A7-76DF89BD1C9D}"/>
                </a:ext>
              </a:extLst>
            </p:cNvPr>
            <p:cNvSpPr/>
            <p:nvPr/>
          </p:nvSpPr>
          <p:spPr>
            <a:xfrm rot="10800000">
              <a:off x="0" y="4564398"/>
              <a:ext cx="495421" cy="627467"/>
            </a:xfrm>
            <a:custGeom>
              <a:avLst/>
              <a:gdLst>
                <a:gd name="connsiteX0" fmla="*/ 0 w 495421"/>
                <a:gd name="connsiteY0" fmla="*/ 627467 h 627467"/>
                <a:gd name="connsiteX1" fmla="*/ 0 w 495421"/>
                <a:gd name="connsiteY1" fmla="*/ 135827 h 627467"/>
                <a:gd name="connsiteX2" fmla="*/ 495421 w 495421"/>
                <a:gd name="connsiteY2" fmla="*/ 0 h 627467"/>
                <a:gd name="connsiteX3" fmla="*/ 495421 w 495421"/>
                <a:gd name="connsiteY3" fmla="*/ 556095 h 627467"/>
                <a:gd name="connsiteX4" fmla="*/ 0 w 495421"/>
                <a:gd name="connsiteY4" fmla="*/ 627467 h 627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421" h="627467">
                  <a:moveTo>
                    <a:pt x="0" y="627467"/>
                  </a:moveTo>
                  <a:lnTo>
                    <a:pt x="0" y="135827"/>
                  </a:lnTo>
                  <a:lnTo>
                    <a:pt x="495421" y="0"/>
                  </a:lnTo>
                  <a:lnTo>
                    <a:pt x="495421" y="556095"/>
                  </a:lnTo>
                  <a:lnTo>
                    <a:pt x="0" y="627467"/>
                  </a:lnTo>
                  <a:close/>
                </a:path>
              </a:pathLst>
            </a:custGeom>
            <a:solidFill>
              <a:srgbClr val="5DBBEA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2524B56D-EDC7-4B0E-9A96-8E676B66DE9B}"/>
                </a:ext>
              </a:extLst>
            </p:cNvPr>
            <p:cNvSpPr/>
            <p:nvPr/>
          </p:nvSpPr>
          <p:spPr>
            <a:xfrm rot="10800000" flipV="1">
              <a:off x="467949" y="4566205"/>
              <a:ext cx="1771925" cy="491640"/>
            </a:xfrm>
            <a:prstGeom prst="rect">
              <a:avLst/>
            </a:prstGeom>
            <a:solidFill>
              <a:srgbClr val="81C6EE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 err="1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xmlns="" id="{FA0E0A50-B9EF-408C-82A3-81A20FA68DDC}"/>
                </a:ext>
              </a:extLst>
            </p:cNvPr>
            <p:cNvSpPr/>
            <p:nvPr/>
          </p:nvSpPr>
          <p:spPr>
            <a:xfrm rot="16200000" flipV="1">
              <a:off x="2186401" y="4528330"/>
              <a:ext cx="647610" cy="561874"/>
            </a:xfrm>
            <a:prstGeom prst="triangle">
              <a:avLst/>
            </a:prstGeom>
            <a:solidFill>
              <a:srgbClr val="81C6EE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 err="1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55694DA2-500D-41E6-AB72-12B37EB3FD1E}"/>
                </a:ext>
              </a:extLst>
            </p:cNvPr>
            <p:cNvSpPr txBox="1"/>
            <p:nvPr/>
          </p:nvSpPr>
          <p:spPr>
            <a:xfrm>
              <a:off x="467544" y="4658428"/>
              <a:ext cx="2225352" cy="477696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Socio-cultural changes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1" y="1616150"/>
            <a:ext cx="3840051" cy="884385"/>
            <a:chOff x="0" y="1594884"/>
            <a:chExt cx="3157870" cy="884385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594884"/>
              <a:ext cx="3157870" cy="884385"/>
              <a:chOff x="0" y="1772816"/>
              <a:chExt cx="2829617" cy="706453"/>
            </a:xfrm>
          </p:grpSpPr>
          <p:sp>
            <p:nvSpPr>
              <p:cNvPr id="52" name="Freeform: Shape 36">
                <a:extLst>
                  <a:ext uri="{FF2B5EF4-FFF2-40B4-BE49-F238E27FC236}">
                    <a16:creationId xmlns:a16="http://schemas.microsoft.com/office/drawing/2014/main" xmlns="" id="{88FF4D18-0CFB-43DE-BB17-DF5CB543EE39}"/>
                  </a:ext>
                </a:extLst>
              </p:cNvPr>
              <p:cNvSpPr/>
              <p:nvPr/>
            </p:nvSpPr>
            <p:spPr>
              <a:xfrm rot="10800000">
                <a:off x="0" y="1772816"/>
                <a:ext cx="496846" cy="627857"/>
              </a:xfrm>
              <a:custGeom>
                <a:avLst/>
                <a:gdLst>
                  <a:gd name="connsiteX0" fmla="*/ 496846 w 496846"/>
                  <a:gd name="connsiteY0" fmla="*/ 627857 h 627857"/>
                  <a:gd name="connsiteX1" fmla="*/ 0 w 496846"/>
                  <a:gd name="connsiteY1" fmla="*/ 491639 h 627857"/>
                  <a:gd name="connsiteX2" fmla="*/ 0 w 496846"/>
                  <a:gd name="connsiteY2" fmla="*/ 0 h 627857"/>
                  <a:gd name="connsiteX3" fmla="*/ 496846 w 496846"/>
                  <a:gd name="connsiteY3" fmla="*/ 71577 h 627857"/>
                  <a:gd name="connsiteX4" fmla="*/ 496846 w 496846"/>
                  <a:gd name="connsiteY4" fmla="*/ 627857 h 627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6846" h="627857">
                    <a:moveTo>
                      <a:pt x="496846" y="627857"/>
                    </a:moveTo>
                    <a:lnTo>
                      <a:pt x="0" y="491639"/>
                    </a:lnTo>
                    <a:lnTo>
                      <a:pt x="0" y="0"/>
                    </a:lnTo>
                    <a:lnTo>
                      <a:pt x="496846" y="71577"/>
                    </a:lnTo>
                    <a:lnTo>
                      <a:pt x="496846" y="627857"/>
                    </a:lnTo>
                    <a:close/>
                  </a:path>
                </a:pathLst>
              </a:custGeom>
              <a:solidFill>
                <a:srgbClr val="5DBBEA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sz="1400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096B6BA7-4316-439E-B560-D13FFFD908D0}"/>
                  </a:ext>
                </a:extLst>
              </p:cNvPr>
              <p:cNvSpPr/>
              <p:nvPr/>
            </p:nvSpPr>
            <p:spPr>
              <a:xfrm rot="10800000">
                <a:off x="495413" y="1907893"/>
                <a:ext cx="1772331" cy="494675"/>
              </a:xfrm>
              <a:prstGeom prst="rect">
                <a:avLst/>
              </a:prstGeom>
              <a:solidFill>
                <a:srgbClr val="81C6EE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 err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xmlns="" id="{37C07082-6A42-4916-9F9F-88962294BEBF}"/>
                  </a:ext>
                </a:extLst>
              </p:cNvPr>
              <p:cNvSpPr/>
              <p:nvPr/>
            </p:nvSpPr>
            <p:spPr>
              <a:xfrm rot="5400000">
                <a:off x="2224875" y="1874527"/>
                <a:ext cx="647610" cy="561874"/>
              </a:xfrm>
              <a:prstGeom prst="triangle">
                <a:avLst/>
              </a:prstGeom>
              <a:solidFill>
                <a:srgbClr val="81C6EE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 err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4C33DAF7-9C64-429A-A40E-317B2A78622F}"/>
                </a:ext>
              </a:extLst>
            </p:cNvPr>
            <p:cNvSpPr txBox="1"/>
            <p:nvPr/>
          </p:nvSpPr>
          <p:spPr>
            <a:xfrm>
              <a:off x="493200" y="1884922"/>
              <a:ext cx="2225352" cy="477696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Population policies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A9CF93C-DBD7-4905-A3B7-9960B471BB79}"/>
              </a:ext>
            </a:extLst>
          </p:cNvPr>
          <p:cNvSpPr txBox="1"/>
          <p:nvPr/>
        </p:nvSpPr>
        <p:spPr>
          <a:xfrm>
            <a:off x="4082902" y="5093162"/>
            <a:ext cx="7591648" cy="58521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en-US"/>
            </a:defPPr>
            <a:lvl1pPr lvl="0">
              <a:spcAft>
                <a:spcPts val="1200"/>
              </a:spcAft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shift from “quantity” to “quality” motivates the desire for a smaller family size.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5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3AEB916-A932-3347-98DD-00E6D63C68FC}"/>
              </a:ext>
            </a:extLst>
          </p:cNvPr>
          <p:cNvGrpSpPr/>
          <p:nvPr/>
        </p:nvGrpSpPr>
        <p:grpSpPr>
          <a:xfrm>
            <a:off x="0" y="6060402"/>
            <a:ext cx="12192000" cy="800099"/>
            <a:chOff x="0" y="6057900"/>
            <a:chExt cx="12192000" cy="800099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0830E645-8264-1743-B238-A4BF76F0D5D2}"/>
                </a:ext>
              </a:extLst>
            </p:cNvPr>
            <p:cNvSpPr/>
            <p:nvPr/>
          </p:nvSpPr>
          <p:spPr>
            <a:xfrm>
              <a:off x="0" y="6057900"/>
              <a:ext cx="12192000" cy="80009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62A9170-B5AC-CB40-A5CC-76D7BDA2E1C6}"/>
                </a:ext>
              </a:extLst>
            </p:cNvPr>
            <p:cNvSpPr txBox="1"/>
            <p:nvPr/>
          </p:nvSpPr>
          <p:spPr>
            <a:xfrm>
              <a:off x="161880" y="6398620"/>
              <a:ext cx="19544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eiu.com/publicpolicy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0B9E48B-EEAE-754E-869E-B43B928CCB4D}"/>
                </a:ext>
              </a:extLst>
            </p:cNvPr>
            <p:cNvSpPr/>
            <p:nvPr/>
          </p:nvSpPr>
          <p:spPr>
            <a:xfrm flipV="1">
              <a:off x="259219" y="6355489"/>
              <a:ext cx="216000" cy="25200"/>
            </a:xfrm>
            <a:prstGeom prst="rect">
              <a:avLst/>
            </a:prstGeom>
            <a:solidFill>
              <a:srgbClr val="E31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43C30BE-C056-AF45-A613-C80088E15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77182" y="6302566"/>
              <a:ext cx="1243070" cy="31076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0A690E-6F4E-3945-B899-CBAE53946874}"/>
              </a:ext>
            </a:extLst>
          </p:cNvPr>
          <p:cNvSpPr txBox="1"/>
          <p:nvPr/>
        </p:nvSpPr>
        <p:spPr>
          <a:xfrm>
            <a:off x="584791" y="383871"/>
            <a:ext cx="11335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Governments are using three </a:t>
            </a:r>
            <a:r>
              <a:rPr lang="en-GB" sz="3000" b="1" smtClean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 of policy </a:t>
            </a:r>
            <a:r>
              <a:rPr lang="en-GB" sz="3000" b="1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levers to reverse population </a:t>
            </a:r>
            <a:r>
              <a:rPr lang="en-GB" sz="3000" b="1" dirty="0" smtClean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decline</a:t>
            </a:r>
            <a:endParaRPr lang="en-US" sz="3000" b="1" dirty="0">
              <a:solidFill>
                <a:srgbClr val="121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530495335"/>
              </p:ext>
            </p:extLst>
          </p:nvPr>
        </p:nvGraphicFramePr>
        <p:xfrm>
          <a:off x="2207194" y="164018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409524" y="4154719"/>
            <a:ext cx="326121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S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Relaxing population control and family planning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S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Maternity protection and parental leave entitlements as basic rights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S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Workplace regulations for work-life balance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12980" y="1799336"/>
            <a:ext cx="343018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S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Tax reliefs and cash incentives for childbirth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S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Marriage </a:t>
            </a:r>
            <a:r>
              <a:rPr lang="en-SG" sz="1400" dirty="0">
                <a:latin typeface="Arial" panose="020B0604020202020204" pitchFamily="34" charset="0"/>
                <a:cs typeface="Arial" panose="020B0604020202020204" pitchFamily="34" charset="0"/>
              </a:rPr>
              <a:t>and parenthood </a:t>
            </a:r>
            <a:r>
              <a:rPr lang="en-S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package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S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Subsidised child care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S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Housing subsidies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1880" y="3010349"/>
            <a:ext cx="326809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S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promotion programmes on factors affecting fertility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SG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on fertility preservation, family planning</a:t>
            </a:r>
          </a:p>
        </p:txBody>
      </p:sp>
    </p:spTree>
    <p:extLst>
      <p:ext uri="{BB962C8B-B14F-4D97-AF65-F5344CB8AC3E}">
        <p14:creationId xmlns:p14="http://schemas.microsoft.com/office/powerpoint/2010/main" val="114240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3AEB916-A932-3347-98DD-00E6D63C68FC}"/>
              </a:ext>
            </a:extLst>
          </p:cNvPr>
          <p:cNvGrpSpPr/>
          <p:nvPr/>
        </p:nvGrpSpPr>
        <p:grpSpPr>
          <a:xfrm>
            <a:off x="0" y="6060402"/>
            <a:ext cx="12192000" cy="800099"/>
            <a:chOff x="0" y="6057900"/>
            <a:chExt cx="12192000" cy="800099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0830E645-8264-1743-B238-A4BF76F0D5D2}"/>
                </a:ext>
              </a:extLst>
            </p:cNvPr>
            <p:cNvSpPr/>
            <p:nvPr/>
          </p:nvSpPr>
          <p:spPr>
            <a:xfrm>
              <a:off x="0" y="6057900"/>
              <a:ext cx="12192000" cy="80009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62A9170-B5AC-CB40-A5CC-76D7BDA2E1C6}"/>
                </a:ext>
              </a:extLst>
            </p:cNvPr>
            <p:cNvSpPr txBox="1"/>
            <p:nvPr/>
          </p:nvSpPr>
          <p:spPr>
            <a:xfrm>
              <a:off x="161880" y="6398620"/>
              <a:ext cx="19544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eiu.com/publicpolicy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0B9E48B-EEAE-754E-869E-B43B928CCB4D}"/>
                </a:ext>
              </a:extLst>
            </p:cNvPr>
            <p:cNvSpPr/>
            <p:nvPr/>
          </p:nvSpPr>
          <p:spPr>
            <a:xfrm flipV="1">
              <a:off x="259219" y="6355489"/>
              <a:ext cx="216000" cy="25200"/>
            </a:xfrm>
            <a:prstGeom prst="rect">
              <a:avLst/>
            </a:prstGeom>
            <a:solidFill>
              <a:srgbClr val="E31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43C30BE-C056-AF45-A613-C80088E15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77182" y="6302566"/>
              <a:ext cx="1243070" cy="31076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0A690E-6F4E-3945-B899-CBAE53946874}"/>
              </a:ext>
            </a:extLst>
          </p:cNvPr>
          <p:cNvSpPr txBox="1"/>
          <p:nvPr/>
        </p:nvSpPr>
        <p:spPr>
          <a:xfrm>
            <a:off x="584791" y="383871"/>
            <a:ext cx="11335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factors will play a key role in determining the impact of population dynamics in Southeast Asia</a:t>
            </a:r>
            <a:endParaRPr lang="en-US" sz="3000" b="1" dirty="0">
              <a:solidFill>
                <a:srgbClr val="121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585"/>
          <p:cNvSpPr txBox="1"/>
          <p:nvPr/>
        </p:nvSpPr>
        <p:spPr>
          <a:xfrm>
            <a:off x="659227" y="2901347"/>
            <a:ext cx="2740833" cy="3156553"/>
          </a:xfrm>
          <a:prstGeom prst="rect">
            <a:avLst/>
          </a:prstGeom>
          <a:noFill/>
          <a:ln>
            <a:noFill/>
          </a:ln>
        </p:spPr>
        <p:txBody>
          <a:bodyPr lIns="182880" tIns="45700" rIns="182880" bIns="45700" anchor="t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4A4A4B"/>
              </a:buClr>
              <a:buSzPct val="25000"/>
              <a:buFont typeface="Arial"/>
              <a:buNone/>
            </a:pP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Migration</a:t>
            </a:r>
          </a:p>
          <a:p>
            <a:pPr>
              <a:spcBef>
                <a:spcPts val="0"/>
              </a:spcBef>
              <a:buClr>
                <a:srgbClr val="4A4A4B"/>
              </a:buClr>
              <a:buSzPct val="25000"/>
              <a:buFont typeface="Arial"/>
              <a:buNone/>
            </a:pP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>
              <a:spcBef>
                <a:spcPts val="0"/>
              </a:spcBef>
              <a:buClr>
                <a:srgbClr val="4A4A4B"/>
              </a:buClr>
              <a:buSzPct val="25000"/>
              <a:buFont typeface="Arial"/>
              <a:buNone/>
            </a:pPr>
            <a:endParaRPr lang="en-GB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>
              <a:spcBef>
                <a:spcPts val="0"/>
              </a:spcBef>
              <a:buClr>
                <a:srgbClr val="4A4A4B"/>
              </a:buClr>
              <a:buSzPct val="25000"/>
              <a:buFont typeface="Arial"/>
              <a:buNone/>
            </a:pP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Replacement migration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can provide countries of</a:t>
            </a:r>
          </a:p>
          <a:p>
            <a:pPr>
              <a:spcBef>
                <a:spcPts val="200"/>
              </a:spcBef>
              <a:buClr>
                <a:srgbClr val="FFFFFF"/>
              </a:buClr>
              <a:buSzPct val="100000"/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destination with needed human resources and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talent but it should be managed carefully to avoid social tensions. 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  <p:sp>
        <p:nvSpPr>
          <p:cNvPr id="14" name="Shape 586"/>
          <p:cNvSpPr txBox="1"/>
          <p:nvPr/>
        </p:nvSpPr>
        <p:spPr>
          <a:xfrm>
            <a:off x="3359455" y="2901347"/>
            <a:ext cx="2740833" cy="3156553"/>
          </a:xfrm>
          <a:prstGeom prst="rect">
            <a:avLst/>
          </a:prstGeom>
          <a:noFill/>
          <a:ln>
            <a:noFill/>
          </a:ln>
        </p:spPr>
        <p:txBody>
          <a:bodyPr lIns="182880" tIns="45700" rIns="182880" bIns="45700" anchor="t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4A4A4B"/>
              </a:buClr>
              <a:buSzPct val="25000"/>
              <a:buFont typeface="Arial"/>
              <a:buNone/>
            </a:pP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Welfare systems</a:t>
            </a:r>
          </a:p>
          <a:p>
            <a:pPr>
              <a:spcBef>
                <a:spcPts val="0"/>
              </a:spcBef>
              <a:buClr>
                <a:srgbClr val="4A4A4B"/>
              </a:buClr>
              <a:buSzPct val="25000"/>
              <a:buFont typeface="Arial"/>
              <a:buNone/>
            </a:pP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>
              <a:spcBef>
                <a:spcPts val="0"/>
              </a:spcBef>
              <a:buClr>
                <a:srgbClr val="4A4A4B"/>
              </a:buClr>
              <a:buSzPct val="25000"/>
              <a:buFont typeface="Arial"/>
              <a:buNone/>
            </a:pPr>
            <a:endParaRPr lang="en-GB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>
              <a:spcBef>
                <a:spcPts val="0"/>
              </a:spcBef>
              <a:buClr>
                <a:srgbClr val="4A4A4B"/>
              </a:buClr>
              <a:buSzPct val="25000"/>
              <a:buFont typeface="Arial"/>
              <a:buNone/>
            </a:pP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The economic impact of falling fertility rates and population ageing will depend on effective financial planning for retirement.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  <p:sp>
        <p:nvSpPr>
          <p:cNvPr id="16" name="Shape 587"/>
          <p:cNvSpPr txBox="1"/>
          <p:nvPr/>
        </p:nvSpPr>
        <p:spPr>
          <a:xfrm>
            <a:off x="6059683" y="2901347"/>
            <a:ext cx="2740833" cy="3156553"/>
          </a:xfrm>
          <a:prstGeom prst="rect">
            <a:avLst/>
          </a:prstGeom>
          <a:noFill/>
          <a:ln>
            <a:noFill/>
          </a:ln>
        </p:spPr>
        <p:txBody>
          <a:bodyPr lIns="182880" tIns="45700" rIns="182880" bIns="45700" anchor="t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4A4A4B"/>
              </a:buClr>
              <a:buSzPct val="25000"/>
              <a:buFont typeface="Arial"/>
              <a:buNone/>
            </a:pP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Changes in productivity</a:t>
            </a:r>
          </a:p>
          <a:p>
            <a:pPr algn="ctr">
              <a:spcBef>
                <a:spcPts val="0"/>
              </a:spcBef>
              <a:buClr>
                <a:srgbClr val="4A4A4B"/>
              </a:buClr>
              <a:buSzPct val="25000"/>
              <a:buFont typeface="Arial"/>
              <a:buNone/>
            </a:pP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>
              <a:spcBef>
                <a:spcPts val="0"/>
              </a:spcBef>
              <a:buClr>
                <a:srgbClr val="4A4A4B"/>
              </a:buClr>
              <a:buSzPct val="25000"/>
              <a:buFont typeface="Arial"/>
              <a:buNone/>
            </a:pPr>
            <a:endParaRPr lang="en-GB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>
              <a:spcBef>
                <a:spcPts val="0"/>
              </a:spcBef>
              <a:buClr>
                <a:srgbClr val="4A4A4B"/>
              </a:buClr>
              <a:buSzPct val="25000"/>
              <a:buFont typeface="Arial"/>
              <a:buNone/>
            </a:pP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Declining population numbers have a negative impact on economic growth. However, automation and AI will play a role in determining the optimal size of the working population to sustain society.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  <p:sp>
        <p:nvSpPr>
          <p:cNvPr id="17" name="Shape 588"/>
          <p:cNvSpPr txBox="1"/>
          <p:nvPr/>
        </p:nvSpPr>
        <p:spPr>
          <a:xfrm>
            <a:off x="8759911" y="2901347"/>
            <a:ext cx="2740833" cy="3156553"/>
          </a:xfrm>
          <a:prstGeom prst="rect">
            <a:avLst/>
          </a:prstGeom>
          <a:noFill/>
          <a:ln>
            <a:noFill/>
          </a:ln>
        </p:spPr>
        <p:txBody>
          <a:bodyPr lIns="182880" tIns="45700" rIns="182880" bIns="45700" anchor="t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4A4A4B"/>
              </a:buClr>
              <a:buSzPct val="25000"/>
              <a:buFont typeface="Arial"/>
              <a:buNone/>
            </a:pP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Education and skills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>
              <a:spcBef>
                <a:spcPts val="0"/>
              </a:spcBef>
              <a:buClr>
                <a:srgbClr val="4A4A4B"/>
              </a:buClr>
              <a:buSzPct val="25000"/>
              <a:buFont typeface="Arial"/>
              <a:buNone/>
            </a:pPr>
            <a:endParaRPr lang="en-GB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>
              <a:spcBef>
                <a:spcPts val="0"/>
              </a:spcBef>
              <a:buClr>
                <a:srgbClr val="4A4A4B"/>
              </a:buClr>
              <a:buSzPct val="25000"/>
              <a:buFont typeface="Arial"/>
              <a:buNone/>
            </a:pP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/>
            </a:r>
            <a:b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</a:b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An adequate demographic profile will need to be supplemented by the development of a workforce that has the right skills for the jobs of the future. </a:t>
            </a:r>
            <a:endParaRPr lang="en-GB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 algn="l">
              <a:spcBef>
                <a:spcPts val="200"/>
              </a:spcBef>
              <a:buClr>
                <a:srgbClr val="C0202B"/>
              </a:buClr>
              <a:buFont typeface="Arial"/>
              <a:buNone/>
            </a:pPr>
            <a:endParaRPr lang="en-GB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  <a:p>
            <a:pPr algn="l">
              <a:spcBef>
                <a:spcPts val="200"/>
              </a:spcBef>
              <a:buClr>
                <a:srgbClr val="C0202B"/>
              </a:buClr>
              <a:buFont typeface="Arial"/>
              <a:buNone/>
            </a:pP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Questrial"/>
              <a:cs typeface="Arial" panose="020B0604020202020204" pitchFamily="34" charset="0"/>
              <a:sym typeface="Questrial"/>
            </a:endParaRPr>
          </a:p>
        </p:txBody>
      </p:sp>
      <p:cxnSp>
        <p:nvCxnSpPr>
          <p:cNvPr id="21" name="Shape 591"/>
          <p:cNvCxnSpPr/>
          <p:nvPr/>
        </p:nvCxnSpPr>
        <p:spPr>
          <a:xfrm>
            <a:off x="3379757" y="3032870"/>
            <a:ext cx="0" cy="2893507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22" name="Shape 591"/>
          <p:cNvCxnSpPr/>
          <p:nvPr/>
        </p:nvCxnSpPr>
        <p:spPr>
          <a:xfrm>
            <a:off x="6079986" y="3032870"/>
            <a:ext cx="0" cy="2893507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23" name="Shape 591"/>
          <p:cNvCxnSpPr/>
          <p:nvPr/>
        </p:nvCxnSpPr>
        <p:spPr>
          <a:xfrm>
            <a:off x="8780214" y="3032870"/>
            <a:ext cx="0" cy="2893507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  <p:pic>
        <p:nvPicPr>
          <p:cNvPr id="28" name="Picture 6" descr="C:\Personal\Graphics\Icons\agendas-grey_FU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518" y="1832123"/>
            <a:ext cx="1623619" cy="9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503" y="1399534"/>
            <a:ext cx="1691018" cy="140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duotone>
              <a:srgbClr val="299B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96" y="1643274"/>
            <a:ext cx="1176910" cy="112629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duotone>
              <a:srgbClr val="299B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72" y="1643274"/>
            <a:ext cx="1199598" cy="112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4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4B0CD84-3AA6-7D45-8DB4-0499E311B751}"/>
              </a:ext>
            </a:extLst>
          </p:cNvPr>
          <p:cNvSpPr/>
          <p:nvPr/>
        </p:nvSpPr>
        <p:spPr>
          <a:xfrm>
            <a:off x="0" y="0"/>
            <a:ext cx="12192000" cy="1473169"/>
          </a:xfrm>
          <a:prstGeom prst="rect">
            <a:avLst/>
          </a:prstGeom>
          <a:solidFill>
            <a:srgbClr val="798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riangle 16">
            <a:extLst>
              <a:ext uri="{FF2B5EF4-FFF2-40B4-BE49-F238E27FC236}">
                <a16:creationId xmlns="" xmlns:a16="http://schemas.microsoft.com/office/drawing/2014/main" id="{2631C8D2-4937-FA4A-B6DA-919E8AECE411}"/>
              </a:ext>
            </a:extLst>
          </p:cNvPr>
          <p:cNvSpPr/>
          <p:nvPr/>
        </p:nvSpPr>
        <p:spPr>
          <a:xfrm rot="10800000">
            <a:off x="0" y="1464525"/>
            <a:ext cx="12192000" cy="973931"/>
          </a:xfrm>
          <a:prstGeom prst="triangle">
            <a:avLst>
              <a:gd name="adj" fmla="val 50115"/>
            </a:avLst>
          </a:prstGeom>
          <a:solidFill>
            <a:srgbClr val="798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0A1C0DA-ABCE-C349-9D10-5F2BE6A97FBA}"/>
              </a:ext>
            </a:extLst>
          </p:cNvPr>
          <p:cNvSpPr txBox="1"/>
          <p:nvPr/>
        </p:nvSpPr>
        <p:spPr>
          <a:xfrm>
            <a:off x="1698119" y="671121"/>
            <a:ext cx="88106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D73BFAF-3476-3A4E-937F-926A7537AEB9}"/>
              </a:ext>
            </a:extLst>
          </p:cNvPr>
          <p:cNvSpPr txBox="1"/>
          <p:nvPr/>
        </p:nvSpPr>
        <p:spPr>
          <a:xfrm>
            <a:off x="892269" y="2645314"/>
            <a:ext cx="4163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18 offices worldwide, EIU Public Policy is truly a global business.</a:t>
            </a:r>
          </a:p>
          <a:p>
            <a:endParaRPr lang="en-GB" sz="1600" dirty="0">
              <a:solidFill>
                <a:srgbClr val="121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to one of our experts today: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7B4AAB9-1E39-9E40-A3CF-7D8EFEF92B9B}"/>
              </a:ext>
            </a:extLst>
          </p:cNvPr>
          <p:cNvSpPr/>
          <p:nvPr/>
        </p:nvSpPr>
        <p:spPr>
          <a:xfrm>
            <a:off x="990082" y="3970634"/>
            <a:ext cx="608259" cy="608259"/>
          </a:xfrm>
          <a:prstGeom prst="ellipse">
            <a:avLst/>
          </a:prstGeom>
          <a:solidFill>
            <a:srgbClr val="E31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AF8292D2-542C-2E41-ABDC-B884A0778F70}"/>
              </a:ext>
            </a:extLst>
          </p:cNvPr>
          <p:cNvSpPr/>
          <p:nvPr/>
        </p:nvSpPr>
        <p:spPr>
          <a:xfrm>
            <a:off x="990082" y="4908094"/>
            <a:ext cx="608259" cy="608259"/>
          </a:xfrm>
          <a:prstGeom prst="ellipse">
            <a:avLst/>
          </a:prstGeom>
          <a:solidFill>
            <a:srgbClr val="E31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835F30F-0B1B-F845-8E31-06AF0505EB1A}"/>
              </a:ext>
            </a:extLst>
          </p:cNvPr>
          <p:cNvSpPr txBox="1"/>
          <p:nvPr/>
        </p:nvSpPr>
        <p:spPr>
          <a:xfrm>
            <a:off x="1732153" y="3938319"/>
            <a:ext cx="4675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London:</a:t>
            </a:r>
            <a:r>
              <a:rPr lang="en-GB" sz="1600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+44 (0)20 7576 8000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36B76B7-87DF-8542-928C-6F6F1512CF05}"/>
              </a:ext>
            </a:extLst>
          </p:cNvPr>
          <p:cNvSpPr txBox="1"/>
          <p:nvPr/>
        </p:nvSpPr>
        <p:spPr>
          <a:xfrm>
            <a:off x="1735872" y="4231965"/>
            <a:ext cx="4675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Singapore:  </a:t>
            </a:r>
            <a:r>
              <a:rPr lang="en-GB" sz="1600" dirty="0" smtClean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mr-IN" sz="1600" dirty="0" smtClean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</a:t>
            </a:r>
            <a:r>
              <a:rPr lang="mr-IN" sz="1600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6534 5177</a:t>
            </a:r>
            <a:endParaRPr lang="en-GB" sz="1600" dirty="0">
              <a:solidFill>
                <a:srgbClr val="121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0691E2F-0283-3844-B698-E32D4320DEEB}"/>
              </a:ext>
            </a:extLst>
          </p:cNvPr>
          <p:cNvSpPr txBox="1"/>
          <p:nvPr/>
        </p:nvSpPr>
        <p:spPr>
          <a:xfrm>
            <a:off x="1739592" y="5027907"/>
            <a:ext cx="4675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eiu_enquiries@eiu.com</a:t>
            </a:r>
            <a:endParaRPr lang="en-GB" sz="1600" dirty="0">
              <a:solidFill>
                <a:srgbClr val="121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982F1F4-FB0C-CB4E-91B7-DC25453893E7}"/>
              </a:ext>
            </a:extLst>
          </p:cNvPr>
          <p:cNvSpPr txBox="1"/>
          <p:nvPr/>
        </p:nvSpPr>
        <p:spPr>
          <a:xfrm>
            <a:off x="8301405" y="2687145"/>
            <a:ext cx="2756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Stefano Scuratti</a:t>
            </a:r>
            <a:endParaRPr lang="en-GB" sz="1600" dirty="0">
              <a:solidFill>
                <a:srgbClr val="121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F171EE6C-CA4E-FF49-9086-6AF1D6C02E35}"/>
              </a:ext>
            </a:extLst>
          </p:cNvPr>
          <p:cNvGrpSpPr/>
          <p:nvPr/>
        </p:nvGrpSpPr>
        <p:grpSpPr>
          <a:xfrm>
            <a:off x="0" y="6060402"/>
            <a:ext cx="12192000" cy="800099"/>
            <a:chOff x="0" y="6057900"/>
            <a:chExt cx="12192000" cy="800099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019955D2-8C91-694F-B60A-47637D44BAF6}"/>
                </a:ext>
              </a:extLst>
            </p:cNvPr>
            <p:cNvSpPr/>
            <p:nvPr/>
          </p:nvSpPr>
          <p:spPr>
            <a:xfrm>
              <a:off x="0" y="6057900"/>
              <a:ext cx="12192000" cy="80009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217DD798-75B9-D048-B95A-A95E52F1328A}"/>
                </a:ext>
              </a:extLst>
            </p:cNvPr>
            <p:cNvSpPr txBox="1"/>
            <p:nvPr/>
          </p:nvSpPr>
          <p:spPr>
            <a:xfrm>
              <a:off x="161880" y="6398620"/>
              <a:ext cx="19544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eiu.com/publicpolicy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E73D9D83-E053-BD4B-856A-A5C8F37D1677}"/>
                </a:ext>
              </a:extLst>
            </p:cNvPr>
            <p:cNvSpPr/>
            <p:nvPr/>
          </p:nvSpPr>
          <p:spPr>
            <a:xfrm flipV="1">
              <a:off x="259219" y="6355489"/>
              <a:ext cx="216000" cy="25200"/>
            </a:xfrm>
            <a:prstGeom prst="rect">
              <a:avLst/>
            </a:prstGeom>
            <a:solidFill>
              <a:srgbClr val="E31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D9C49E64-1D95-8A47-9231-F4316FEF6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77182" y="6302566"/>
              <a:ext cx="1243070" cy="310767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A6EF8C8-C7E5-164D-AE39-B06DB0ADE76A}"/>
              </a:ext>
            </a:extLst>
          </p:cNvPr>
          <p:cNvSpPr txBox="1"/>
          <p:nvPr/>
        </p:nvSpPr>
        <p:spPr>
          <a:xfrm>
            <a:off x="1732998" y="4531012"/>
            <a:ext cx="4675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York:  </a:t>
            </a:r>
            <a:r>
              <a:rPr lang="en-GB" sz="1600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+1 212 541 0500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A05E555-6BBF-C448-8A03-8A553721C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95" y="3940682"/>
            <a:ext cx="673430" cy="6734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764223C-345B-BC47-92D6-CA21E4091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69" y="4805905"/>
            <a:ext cx="814192" cy="81419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D07E94F-0436-7C4F-9B28-E344FA03166F}"/>
              </a:ext>
            </a:extLst>
          </p:cNvPr>
          <p:cNvSpPr txBox="1"/>
          <p:nvPr/>
        </p:nvSpPr>
        <p:spPr>
          <a:xfrm>
            <a:off x="8310011" y="2972307"/>
            <a:ext cx="3192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Director, APAC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0715D78D-8A30-D244-9EE8-046C63F348C4}"/>
              </a:ext>
            </a:extLst>
          </p:cNvPr>
          <p:cNvSpPr txBox="1"/>
          <p:nvPr/>
        </p:nvSpPr>
        <p:spPr>
          <a:xfrm>
            <a:off x="8318637" y="3300681"/>
            <a:ext cx="3192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12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stefanoscuratti@economist.com</a:t>
            </a:r>
            <a:endParaRPr lang="en-GB" sz="1400" dirty="0">
              <a:solidFill>
                <a:srgbClr val="121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539</Words>
  <Application>Microsoft Office PowerPoint</Application>
  <PresentationFormat>Custom</PresentationFormat>
  <Paragraphs>76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Scuratti</dc:creator>
  <cp:lastModifiedBy>SUMITRA TANGSOMWORAPONG</cp:lastModifiedBy>
  <cp:revision>88</cp:revision>
  <dcterms:created xsi:type="dcterms:W3CDTF">2018-04-09T19:21:27Z</dcterms:created>
  <dcterms:modified xsi:type="dcterms:W3CDTF">2019-07-19T01:37:24Z</dcterms:modified>
</cp:coreProperties>
</file>